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66" r:id="rId4"/>
    <p:sldId id="277" r:id="rId5"/>
    <p:sldId id="280" r:id="rId6"/>
    <p:sldId id="258" r:id="rId7"/>
    <p:sldId id="267" r:id="rId8"/>
    <p:sldId id="268" r:id="rId9"/>
    <p:sldId id="263" r:id="rId10"/>
    <p:sldId id="287" r:id="rId11"/>
    <p:sldId id="269" r:id="rId12"/>
    <p:sldId id="279" r:id="rId13"/>
    <p:sldId id="262" r:id="rId14"/>
    <p:sldId id="261" r:id="rId15"/>
    <p:sldId id="284" r:id="rId16"/>
    <p:sldId id="288" r:id="rId17"/>
    <p:sldId id="285" r:id="rId18"/>
    <p:sldId id="286" r:id="rId19"/>
    <p:sldId id="289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">
          <p15:clr>
            <a:srgbClr val="A4A3A4"/>
          </p15:clr>
        </p15:guide>
        <p15:guide id="2" pos="7296">
          <p15:clr>
            <a:srgbClr val="A4A3A4"/>
          </p15:clr>
        </p15:guide>
        <p15:guide id="3" orient="horz" pos="39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4"/>
    <p:restoredTop sz="94694"/>
  </p:normalViewPr>
  <p:slideViewPr>
    <p:cSldViewPr snapToGrid="0">
      <p:cViewPr varScale="1">
        <p:scale>
          <a:sx n="121" d="100"/>
          <a:sy n="121" d="100"/>
        </p:scale>
        <p:origin x="616" y="176"/>
      </p:cViewPr>
      <p:guideLst>
        <p:guide pos="384"/>
        <p:guide pos="7296"/>
        <p:guide orient="horz" pos="39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1258a1c4f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2c1258a1c4f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590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1258a1c4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2c1258a1c4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389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1258a1c4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2c1258a1c4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5654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f3b4f886a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1f3b4f886a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1258a1c4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2c1258a1c4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1258a1c4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2c1258a1c4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775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1258a1c4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2c1258a1c4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199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1258a1c4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2c1258a1c4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590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1258a1c4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2c1258a1c4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8174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1258a1c4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2c1258a1c4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336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53d4b4562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g253d4b45624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53d4b4562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g253d4b45624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55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f3b4f886a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1f3b4f886a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This is a full synthetic loop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6907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f3b4f886a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1f3b4f886a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This is a full synthetic loop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7343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f3b4f886a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1f3b4f886a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This is a full synthetic loop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f3b4f886a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1f3b4f886a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This is a full synthetic loop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8716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f3b4f886a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1f3b4f886a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This is a full synthetic loop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9180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1258a1c4f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2c1258a1c4f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/>
        </p:nvSpPr>
        <p:spPr>
          <a:xfrm>
            <a:off x="0" y="1"/>
            <a:ext cx="12192000" cy="5029198"/>
          </a:xfrm>
          <a:prstGeom prst="rect">
            <a:avLst/>
          </a:prstGeom>
          <a:solidFill>
            <a:srgbClr val="4E362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24000" y="5000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eorgia"/>
              <a:buNone/>
              <a:defRPr sz="54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24000" y="3131200"/>
            <a:ext cx="9144000" cy="140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4571999"/>
            <a:ext cx="12192000" cy="228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24400" y="5313069"/>
            <a:ext cx="2743200" cy="99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9373" y="4914899"/>
            <a:ext cx="1853255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1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s (Option C)">
  <p:cSld name="Photos (Option C)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>
            <a:spLocks noGrp="1"/>
          </p:cNvSpPr>
          <p:nvPr>
            <p:ph type="pic" idx="2"/>
          </p:nvPr>
        </p:nvSpPr>
        <p:spPr>
          <a:xfrm>
            <a:off x="609600" y="685800"/>
            <a:ext cx="5486400" cy="49149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1"/>
          <p:cNvSpPr>
            <a:spLocks noGrp="1"/>
          </p:cNvSpPr>
          <p:nvPr>
            <p:ph type="pic" idx="3"/>
          </p:nvPr>
        </p:nvSpPr>
        <p:spPr>
          <a:xfrm>
            <a:off x="6096000" y="685800"/>
            <a:ext cx="5486400" cy="491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3528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s (Option D)">
  <p:cSld name="Photos (Option D)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609600" y="685800"/>
            <a:ext cx="10972800" cy="491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3528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/>
            </a:lvl1pPr>
            <a:lvl2pPr marL="914400" lvl="1" indent="-3492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00"/>
              <a:buChar char="•"/>
              <a:defRPr sz="1900"/>
            </a:lvl2pPr>
            <a:lvl3pPr marL="1371600" lvl="2" indent="-3492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00"/>
              <a:buChar char="•"/>
              <a:defRPr sz="1900"/>
            </a:lvl3pPr>
            <a:lvl4pPr marL="1828800" lvl="3" indent="-3492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00"/>
              <a:buChar char="•"/>
              <a:defRPr sz="1900"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362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09727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2pPr>
            <a:lvl3pPr marL="1371600" lvl="2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0" name="Google Shape;30;p4"/>
          <p:cNvCxnSpPr/>
          <p:nvPr/>
        </p:nvCxnSpPr>
        <p:spPr>
          <a:xfrm>
            <a:off x="617348" y="914400"/>
            <a:ext cx="11574652" cy="0"/>
          </a:xfrm>
          <a:prstGeom prst="straightConnector1">
            <a:avLst/>
          </a:prstGeom>
          <a:noFill/>
          <a:ln w="12700" cap="flat" cmpd="sng">
            <a:solidFill>
              <a:srgbClr val="ED1C2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">
  <p:cSld name="Section Divi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1"/>
            <a:ext cx="12192000" cy="61722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609600" y="685799"/>
            <a:ext cx="10972800" cy="269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  <a:defRPr sz="60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524000" y="3817000"/>
            <a:ext cx="9144000" cy="150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0" y="1"/>
            <a:ext cx="12192000" cy="6172200"/>
          </a:xfrm>
          <a:prstGeom prst="rect">
            <a:avLst/>
          </a:prstGeom>
          <a:solidFill>
            <a:srgbClr val="F1EF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609600" y="0"/>
            <a:ext cx="3657600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1C24"/>
              </a:buClr>
              <a:buSzPts val="6000"/>
              <a:buFont typeface="Georgia"/>
              <a:buNone/>
              <a:defRPr sz="6000" cap="none">
                <a:solidFill>
                  <a:srgbClr val="ED1C2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5181600" y="457200"/>
            <a:ext cx="6400794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629"/>
              </a:buClr>
              <a:buSzPts val="2400"/>
              <a:buFont typeface="Arial"/>
              <a:buChar char="•"/>
              <a:defRPr sz="2400">
                <a:solidFill>
                  <a:srgbClr val="4E3629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39" name="Google Shape;39;p6"/>
          <p:cNvCxnSpPr/>
          <p:nvPr/>
        </p:nvCxnSpPr>
        <p:spPr>
          <a:xfrm>
            <a:off x="4724400" y="457200"/>
            <a:ext cx="0" cy="5257800"/>
          </a:xfrm>
          <a:prstGeom prst="straightConnector1">
            <a:avLst/>
          </a:prstGeom>
          <a:noFill/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el Key Message">
  <p:cSld name="Singel Key Messag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066800" y="0"/>
            <a:ext cx="10058400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E3629"/>
              </a:buClr>
              <a:buSzPts val="3600"/>
              <a:buNone/>
              <a:defRPr sz="3600" b="1">
                <a:solidFill>
                  <a:srgbClr val="4E362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E3629"/>
              </a:buClr>
              <a:buSzPts val="2000"/>
              <a:buNone/>
              <a:defRPr>
                <a:solidFill>
                  <a:srgbClr val="4E362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E3629"/>
              </a:buClr>
              <a:buSzPts val="1600"/>
              <a:buNone/>
              <a:defRPr>
                <a:solidFill>
                  <a:srgbClr val="4E362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362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4" name="Google Shape;44;p8"/>
          <p:cNvCxnSpPr/>
          <p:nvPr/>
        </p:nvCxnSpPr>
        <p:spPr>
          <a:xfrm>
            <a:off x="617348" y="914400"/>
            <a:ext cx="11574652" cy="0"/>
          </a:xfrm>
          <a:prstGeom prst="straightConnector1">
            <a:avLst/>
          </a:prstGeom>
          <a:noFill/>
          <a:ln w="12700" cap="flat" cmpd="sng">
            <a:solidFill>
              <a:srgbClr val="ED1C2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s (Option A)">
  <p:cSld name="Photos (Option A)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362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617348" y="914400"/>
            <a:ext cx="11574652" cy="0"/>
          </a:xfrm>
          <a:prstGeom prst="straightConnector1">
            <a:avLst/>
          </a:prstGeom>
          <a:noFill/>
          <a:ln w="12700" cap="flat" cmpd="sng">
            <a:solidFill>
              <a:srgbClr val="ED1C2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" name="Google Shape;48;p9"/>
          <p:cNvSpPr>
            <a:spLocks noGrp="1"/>
          </p:cNvSpPr>
          <p:nvPr>
            <p:ph type="pic" idx="2"/>
          </p:nvPr>
        </p:nvSpPr>
        <p:spPr>
          <a:xfrm>
            <a:off x="6553200" y="3200400"/>
            <a:ext cx="5029200" cy="2514594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9"/>
          <p:cNvSpPr>
            <a:spLocks noGrp="1"/>
          </p:cNvSpPr>
          <p:nvPr>
            <p:ph type="pic" idx="3"/>
          </p:nvPr>
        </p:nvSpPr>
        <p:spPr>
          <a:xfrm>
            <a:off x="6553200" y="1600200"/>
            <a:ext cx="2514600" cy="1600199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5486401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2pPr>
            <a:lvl3pPr marL="1371600" lvl="2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>
            <a:spLocks noGrp="1"/>
          </p:cNvSpPr>
          <p:nvPr>
            <p:ph type="pic" idx="4"/>
          </p:nvPr>
        </p:nvSpPr>
        <p:spPr>
          <a:xfrm>
            <a:off x="9067800" y="1600201"/>
            <a:ext cx="2514600" cy="16001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96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2016">
          <p15:clr>
            <a:srgbClr val="FBAE40"/>
          </p15:clr>
        </p15:guide>
        <p15:guide id="4" pos="412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s (Option B)">
  <p:cSld name="Photos (Option B)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362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4" name="Google Shape;54;p10"/>
          <p:cNvCxnSpPr/>
          <p:nvPr/>
        </p:nvCxnSpPr>
        <p:spPr>
          <a:xfrm>
            <a:off x="617348" y="914400"/>
            <a:ext cx="11574652" cy="0"/>
          </a:xfrm>
          <a:prstGeom prst="straightConnector1">
            <a:avLst/>
          </a:prstGeom>
          <a:noFill/>
          <a:ln w="12700" cap="flat" cmpd="sng">
            <a:solidFill>
              <a:srgbClr val="ED1C2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" name="Google Shape;55;p10"/>
          <p:cNvSpPr>
            <a:spLocks noGrp="1"/>
          </p:cNvSpPr>
          <p:nvPr>
            <p:ph type="pic" idx="2"/>
          </p:nvPr>
        </p:nvSpPr>
        <p:spPr>
          <a:xfrm>
            <a:off x="9067800" y="1600199"/>
            <a:ext cx="2514601" cy="32004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0"/>
          <p:cNvSpPr>
            <a:spLocks noGrp="1"/>
          </p:cNvSpPr>
          <p:nvPr>
            <p:ph type="pic" idx="3"/>
          </p:nvPr>
        </p:nvSpPr>
        <p:spPr>
          <a:xfrm>
            <a:off x="6553200" y="1600198"/>
            <a:ext cx="25146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5486401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2pPr>
            <a:lvl3pPr marL="1371600" lvl="2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>
            <a:spLocks noGrp="1"/>
          </p:cNvSpPr>
          <p:nvPr>
            <p:ph type="pic" idx="4"/>
          </p:nvPr>
        </p:nvSpPr>
        <p:spPr>
          <a:xfrm>
            <a:off x="6553200" y="3657597"/>
            <a:ext cx="2514600" cy="2057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96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2016">
          <p15:clr>
            <a:srgbClr val="FBAE40"/>
          </p15:clr>
        </p15:guide>
        <p15:guide id="4" pos="41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6172199"/>
            <a:ext cx="12192000" cy="685800"/>
          </a:xfrm>
          <a:prstGeom prst="rect">
            <a:avLst/>
          </a:prstGeom>
          <a:solidFill>
            <a:srgbClr val="4E362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252575" y="6261100"/>
            <a:ext cx="1252193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3629"/>
              </a:buClr>
              <a:buSzPts val="2800"/>
              <a:buFont typeface="Georgia"/>
              <a:buNone/>
              <a:defRPr sz="2800" b="1" i="0" u="none" strike="noStrike" cap="none">
                <a:solidFill>
                  <a:srgbClr val="4E362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09727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/>
          <p:nvPr/>
        </p:nvSpPr>
        <p:spPr>
          <a:xfrm>
            <a:off x="609599" y="6400800"/>
            <a:ext cx="32405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"/>
          <p:cNvSpPr txBox="1"/>
          <p:nvPr/>
        </p:nvSpPr>
        <p:spPr>
          <a:xfrm>
            <a:off x="933651" y="6400800"/>
            <a:ext cx="4394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Name of Presentation   |   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ategillman.com/sc-sc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8.emf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hyperlink" Target="https://www.youtube.com/watch?v=lfbImB0_rKY&amp;ab_channel=Newsshooter" TargetMode="External"/><Relationship Id="rId2" Type="http://schemas.microsoft.com/office/2007/relationships/media" Target="../media/media4.mp4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307.0185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2.1774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304.08466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307.0185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307.0185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307.0185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733426" y="228601"/>
            <a:ext cx="108299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60"/>
              <a:buFont typeface="Georgia"/>
              <a:buNone/>
            </a:pPr>
            <a:endParaRPr sz="3759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60"/>
              <a:buFont typeface="Georgia"/>
              <a:buNone/>
            </a:pPr>
            <a:endParaRPr sz="3759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60"/>
              <a:buFont typeface="Georgia"/>
              <a:buNone/>
            </a:pPr>
            <a:r>
              <a:rPr lang="en-US" sz="3759"/>
              <a:t>Self-Correcting Self-Consuming Loops</a:t>
            </a:r>
            <a:endParaRPr sz="3759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60"/>
              <a:buFont typeface="Georgia"/>
              <a:buNone/>
            </a:pPr>
            <a:r>
              <a:rPr lang="en-US" sz="3759"/>
              <a:t>For Generative Model Training</a:t>
            </a:r>
            <a:endParaRPr sz="3759"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423123" y="3111055"/>
            <a:ext cx="11345753" cy="1130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4347"/>
              <a:buNone/>
            </a:pPr>
            <a:r>
              <a:rPr lang="en-US" sz="1900" b="1" dirty="0"/>
              <a:t>Nate Gillman, Michael Freeman, Daksh Aggarwal, Chia-Hong Hsu, Calvin Luo, </a:t>
            </a:r>
            <a:r>
              <a:rPr lang="en-US" sz="1900" b="1" dirty="0" err="1"/>
              <a:t>Yonglong</a:t>
            </a:r>
            <a:r>
              <a:rPr lang="en-US" sz="1900" b="1" dirty="0"/>
              <a:t> Tian, Chen Sun</a:t>
            </a:r>
            <a:endParaRPr sz="1900" b="1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4347"/>
              <a:buNone/>
            </a:pPr>
            <a:endParaRPr sz="2300" b="1" dirty="0"/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1600" i="1" dirty="0"/>
              <a:t>ICML 2024, Vienna</a:t>
            </a:r>
          </a:p>
        </p:txBody>
      </p:sp>
      <p:sp>
        <p:nvSpPr>
          <p:cNvPr id="70" name="Google Shape;70;p13"/>
          <p:cNvSpPr/>
          <p:nvPr/>
        </p:nvSpPr>
        <p:spPr>
          <a:xfrm>
            <a:off x="4762500" y="6357937"/>
            <a:ext cx="2509800" cy="271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3"/>
          <p:cNvSpPr txBox="1"/>
          <p:nvPr/>
        </p:nvSpPr>
        <p:spPr>
          <a:xfrm>
            <a:off x="9205750" y="6467699"/>
            <a:ext cx="29245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</a:rPr>
              <a:t>Project page: </a:t>
            </a:r>
            <a:r>
              <a:rPr lang="en-US" sz="800" u="sng" dirty="0">
                <a:solidFill>
                  <a:schemeClr val="hlink"/>
                </a:solidFill>
                <a:hlinkClick r:id="rId3"/>
              </a:rPr>
              <a:t>https://nategillman.com/sc-sc.html</a:t>
            </a:r>
            <a:endParaRPr sz="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900" dirty="0"/>
              <a:t>Why self-correct? Our theoretical results…</a:t>
            </a:r>
            <a:endParaRPr sz="2900" i="1" dirty="0"/>
          </a:p>
        </p:txBody>
      </p:sp>
      <p:sp>
        <p:nvSpPr>
          <p:cNvPr id="134" name="Google Shape;134;p20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0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20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4119869-CB23-E45A-3854-0BF334DE9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771" y="1832224"/>
            <a:ext cx="5326557" cy="1385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6F7581-5743-8AB2-AACA-F20ECB98B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345" y="3640006"/>
            <a:ext cx="5439407" cy="1509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69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200" dirty="0"/>
              <a:t>We start from human motion synthesis</a:t>
            </a:r>
            <a:endParaRPr sz="3200" dirty="0"/>
          </a:p>
        </p:txBody>
      </p:sp>
      <p:sp>
        <p:nvSpPr>
          <p:cNvPr id="116" name="Google Shape;116;p18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8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" name="Google Shape;118;p18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motion_spurious_cropped">
            <a:hlinkClick r:id="" action="ppaction://media"/>
            <a:extLst>
              <a:ext uri="{FF2B5EF4-FFF2-40B4-BE49-F238E27FC236}">
                <a16:creationId xmlns:a16="http://schemas.microsoft.com/office/drawing/2014/main" id="{84948E40-6CD0-F562-DE56-A1A4A47078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6765" y="1539156"/>
            <a:ext cx="8558469" cy="43728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9192D1-BDD3-8B3F-7FBC-BB67E985D6AA}"/>
              </a:ext>
            </a:extLst>
          </p:cNvPr>
          <p:cNvSpPr/>
          <p:nvPr/>
        </p:nvSpPr>
        <p:spPr>
          <a:xfrm>
            <a:off x="4324865" y="1445741"/>
            <a:ext cx="6450227" cy="4164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6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200" dirty="0"/>
              <a:t>We start from human motion synthesis</a:t>
            </a:r>
            <a:endParaRPr sz="3200" dirty="0"/>
          </a:p>
        </p:txBody>
      </p:sp>
      <p:sp>
        <p:nvSpPr>
          <p:cNvPr id="116" name="Google Shape;116;p18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8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" name="Google Shape;118;p18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motion_spurious_cropped">
            <a:hlinkClick r:id="" action="ppaction://media"/>
            <a:extLst>
              <a:ext uri="{FF2B5EF4-FFF2-40B4-BE49-F238E27FC236}">
                <a16:creationId xmlns:a16="http://schemas.microsoft.com/office/drawing/2014/main" id="{84948E40-6CD0-F562-DE56-A1A4A47078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6765" y="1539156"/>
            <a:ext cx="8558469" cy="43728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9192D1-BDD3-8B3F-7FBC-BB67E985D6AA}"/>
              </a:ext>
            </a:extLst>
          </p:cNvPr>
          <p:cNvSpPr/>
          <p:nvPr/>
        </p:nvSpPr>
        <p:spPr>
          <a:xfrm>
            <a:off x="7327557" y="1445741"/>
            <a:ext cx="3447535" cy="4164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200"/>
              <a:t>How? fixing motions using a </a:t>
            </a:r>
            <a:r>
              <a:rPr lang="en-US" sz="3200" i="1" u="sng"/>
              <a:t>physics simulator</a:t>
            </a:r>
            <a:r>
              <a:rPr lang="en-US" sz="3200"/>
              <a:t> in “self-correcting self-consuming loop”</a:t>
            </a:r>
            <a:endParaRPr sz="3200"/>
          </a:p>
        </p:txBody>
      </p:sp>
      <p:sp>
        <p:nvSpPr>
          <p:cNvPr id="125" name="Google Shape;125;p19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9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19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tweet_01 (1)">
            <a:hlinkClick r:id="" action="ppaction://media"/>
            <a:extLst>
              <a:ext uri="{FF2B5EF4-FFF2-40B4-BE49-F238E27FC236}">
                <a16:creationId xmlns:a16="http://schemas.microsoft.com/office/drawing/2014/main" id="{36DB0873-305D-76FA-EEFB-29EC05326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8302" y="1400240"/>
            <a:ext cx="8422545" cy="4737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200" i="1" u="sng" dirty="0"/>
              <a:t>Self-correcting</a:t>
            </a:r>
            <a:r>
              <a:rPr lang="en-US" sz="3200" dirty="0"/>
              <a:t> self-consuming does not go MAD</a:t>
            </a:r>
            <a:endParaRPr sz="3200" dirty="0"/>
          </a:p>
        </p:txBody>
      </p:sp>
      <p:sp>
        <p:nvSpPr>
          <p:cNvPr id="116" name="Google Shape;116;p18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8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" name="Google Shape;118;p18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motion_spurious_cropped">
            <a:hlinkClick r:id="" action="ppaction://media"/>
            <a:extLst>
              <a:ext uri="{FF2B5EF4-FFF2-40B4-BE49-F238E27FC236}">
                <a16:creationId xmlns:a16="http://schemas.microsoft.com/office/drawing/2014/main" id="{84948E40-6CD0-F562-DE56-A1A4A47078B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486" y="1761578"/>
            <a:ext cx="7994505" cy="4084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3D399-93EF-0D83-F33F-73551FA8F3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758" y="3652263"/>
            <a:ext cx="3895128" cy="19852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EC6857-7086-DA91-AA10-5985F34FCC81}"/>
              </a:ext>
            </a:extLst>
          </p:cNvPr>
          <p:cNvSpPr txBox="1"/>
          <p:nvPr/>
        </p:nvSpPr>
        <p:spPr>
          <a:xfrm>
            <a:off x="8504152" y="1902838"/>
            <a:ext cx="3346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Correction function:</a:t>
            </a:r>
          </a:p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Tweak the generated joints so they can be executed by a simulated human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200" dirty="0"/>
              <a:t>Zooming into the physics correction function</a:t>
            </a:r>
            <a:endParaRPr sz="3200" dirty="0"/>
          </a:p>
        </p:txBody>
      </p:sp>
      <p:sp>
        <p:nvSpPr>
          <p:cNvPr id="116" name="Google Shape;116;p18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8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" name="Google Shape;118;p18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4509611-1AAF-BF09-E7BB-5D0BAF0C8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674" y="2115590"/>
            <a:ext cx="4860652" cy="2626820"/>
          </a:xfrm>
          <a:prstGeom prst="rect">
            <a:avLst/>
          </a:prstGeom>
        </p:spPr>
      </p:pic>
      <p:sp>
        <p:nvSpPr>
          <p:cNvPr id="8" name="Google Shape;81;p14">
            <a:extLst>
              <a:ext uri="{FF2B5EF4-FFF2-40B4-BE49-F238E27FC236}">
                <a16:creationId xmlns:a16="http://schemas.microsoft.com/office/drawing/2014/main" id="{28D12593-11D0-B3CC-6328-F6AC1AA3B572}"/>
              </a:ext>
            </a:extLst>
          </p:cNvPr>
          <p:cNvSpPr txBox="1"/>
          <p:nvPr/>
        </p:nvSpPr>
        <p:spPr>
          <a:xfrm>
            <a:off x="9263743" y="5425966"/>
            <a:ext cx="2749341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Universal Humanoid Control, Luo et al (2021)</a:t>
            </a:r>
            <a:endParaRPr sz="1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81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200" dirty="0"/>
              <a:t>Zooming into the physics correction function</a:t>
            </a:r>
            <a:endParaRPr sz="3200" dirty="0"/>
          </a:p>
        </p:txBody>
      </p:sp>
      <p:sp>
        <p:nvSpPr>
          <p:cNvPr id="116" name="Google Shape;116;p18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8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" name="Google Shape;118;p18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" name="RLcorrectionvideo-ezgif.com-crop-video.mp4">
            <a:hlinkClick r:id="" action="ppaction://media"/>
            <a:extLst>
              <a:ext uri="{FF2B5EF4-FFF2-40B4-BE49-F238E27FC236}">
                <a16:creationId xmlns:a16="http://schemas.microsoft.com/office/drawing/2014/main" id="{BF5D612F-8DCA-B300-0D60-0791ADB2D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5046" y="1622480"/>
            <a:ext cx="5461907" cy="42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6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753705" y="951978"/>
            <a:ext cx="7097523" cy="3782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200" i="1" u="sng" dirty="0"/>
              <a:t>Follow-up questions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1. </a:t>
            </a:r>
            <a:r>
              <a:rPr lang="en-US" sz="3200" i="1" dirty="0">
                <a:sym typeface="Wingdings" pitchFamily="2" charset="2"/>
              </a:rPr>
              <a:t>Self-consuming </a:t>
            </a:r>
            <a:br>
              <a:rPr lang="en-US" sz="3200" i="1" dirty="0">
                <a:sym typeface="Wingdings" pitchFamily="2" charset="2"/>
              </a:rPr>
            </a:br>
            <a:r>
              <a:rPr lang="en-US" sz="3200" i="1" dirty="0">
                <a:sym typeface="Wingdings" pitchFamily="2" charset="2"/>
              </a:rPr>
              <a:t>generative modeling</a:t>
            </a:r>
            <a:br>
              <a:rPr lang="en-US" sz="3200" i="1" dirty="0">
                <a:sym typeface="Wingdings" pitchFamily="2" charset="2"/>
              </a:rPr>
            </a:br>
            <a:br>
              <a:rPr lang="en-US" sz="3200" dirty="0"/>
            </a:br>
            <a:r>
              <a:rPr lang="en-US" sz="3200" dirty="0">
                <a:sym typeface="Wingdings" pitchFamily="2" charset="2"/>
              </a:rPr>
              <a:t>How to stabilize self-consuming </a:t>
            </a:r>
            <a:br>
              <a:rPr lang="en-US" sz="3200" dirty="0">
                <a:sym typeface="Wingdings" pitchFamily="2" charset="2"/>
              </a:rPr>
            </a:br>
            <a:r>
              <a:rPr lang="en-US" sz="3200" dirty="0">
                <a:sym typeface="Wingdings" pitchFamily="2" charset="2"/>
              </a:rPr>
              <a:t>generative models for other </a:t>
            </a:r>
            <a:br>
              <a:rPr lang="en-US" sz="3200" dirty="0">
                <a:sym typeface="Wingdings" pitchFamily="2" charset="2"/>
              </a:rPr>
            </a:br>
            <a:r>
              <a:rPr lang="en-US" sz="3200" dirty="0">
                <a:sym typeface="Wingdings" pitchFamily="2" charset="2"/>
              </a:rPr>
              <a:t>modalities (e.g. text, image)?</a:t>
            </a:r>
            <a:endParaRPr sz="3200" dirty="0"/>
          </a:p>
        </p:txBody>
      </p:sp>
      <p:sp>
        <p:nvSpPr>
          <p:cNvPr id="116" name="Google Shape;116;p18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8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grid of numbers with writing&#10;&#10;Description automatically generated">
            <a:extLst>
              <a:ext uri="{FF2B5EF4-FFF2-40B4-BE49-F238E27FC236}">
                <a16:creationId xmlns:a16="http://schemas.microsoft.com/office/drawing/2014/main" id="{5E70BA75-D1D4-3689-685C-75AAF0A94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228" y="1112617"/>
            <a:ext cx="3865093" cy="398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10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753706" y="1342416"/>
            <a:ext cx="5465862" cy="383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200" i="1" u="sng" dirty="0"/>
              <a:t>Follow-up questions</a:t>
            </a:r>
            <a:br>
              <a:rPr lang="en-US" sz="3200" dirty="0">
                <a:sym typeface="Wingdings" pitchFamily="2" charset="2"/>
              </a:rPr>
            </a:br>
            <a:br>
              <a:rPr lang="en-US" sz="3200" dirty="0"/>
            </a:br>
            <a:r>
              <a:rPr lang="en-US" sz="3200" dirty="0"/>
              <a:t>2. </a:t>
            </a:r>
            <a:r>
              <a:rPr lang="en-US" sz="3200" i="1" dirty="0"/>
              <a:t>“Vanilla” generative modeling</a:t>
            </a:r>
            <a:br>
              <a:rPr lang="en-US" sz="3200" i="1" dirty="0"/>
            </a:br>
            <a:br>
              <a:rPr lang="en-US" sz="3200" dirty="0"/>
            </a:br>
            <a:r>
              <a:rPr lang="en-US" sz="3200" dirty="0"/>
              <a:t>How to make </a:t>
            </a:r>
            <a:br>
              <a:rPr lang="en-US" sz="3200" dirty="0"/>
            </a:br>
            <a:r>
              <a:rPr lang="en-US" sz="3200" dirty="0"/>
              <a:t>general-purpose video </a:t>
            </a:r>
            <a:br>
              <a:rPr lang="en-US" sz="3200" dirty="0"/>
            </a:br>
            <a:r>
              <a:rPr lang="en-US" sz="3200" dirty="0"/>
              <a:t>generative models better </a:t>
            </a:r>
            <a:br>
              <a:rPr lang="en-US" sz="3200" dirty="0"/>
            </a:br>
            <a:r>
              <a:rPr lang="en-US" sz="3200" dirty="0"/>
              <a:t>understand physics?</a:t>
            </a:r>
            <a:endParaRPr sz="3200" dirty="0"/>
          </a:p>
        </p:txBody>
      </p:sp>
      <p:sp>
        <p:nvSpPr>
          <p:cNvPr id="116" name="Google Shape;116;p18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8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OpenAI Sora - chair archaeology.mp4">
            <a:hlinkClick r:id="" action="ppaction://media"/>
            <a:extLst>
              <a:ext uri="{FF2B5EF4-FFF2-40B4-BE49-F238E27FC236}">
                <a16:creationId xmlns:a16="http://schemas.microsoft.com/office/drawing/2014/main" id="{71124EE8-4084-B033-BD0E-ECC03B3FD0F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9567" y="1680515"/>
            <a:ext cx="5799669" cy="3262314"/>
          </a:xfrm>
          <a:prstGeom prst="rect">
            <a:avLst/>
          </a:prstGeom>
        </p:spPr>
      </p:pic>
      <p:sp>
        <p:nvSpPr>
          <p:cNvPr id="3" name="Google Shape;81;p14">
            <a:extLst>
              <a:ext uri="{FF2B5EF4-FFF2-40B4-BE49-F238E27FC236}">
                <a16:creationId xmlns:a16="http://schemas.microsoft.com/office/drawing/2014/main" id="{751A4005-4EB6-4C68-C0DD-BE91513B5AEF}"/>
              </a:ext>
            </a:extLst>
          </p:cNvPr>
          <p:cNvSpPr txBox="1"/>
          <p:nvPr/>
        </p:nvSpPr>
        <p:spPr>
          <a:xfrm>
            <a:off x="7549979" y="5425965"/>
            <a:ext cx="4463106" cy="567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OpenAI’s Sora </a:t>
            </a:r>
            <a:r>
              <a:rPr lang="en-US" sz="1000" dirty="0">
                <a:solidFill>
                  <a:schemeClr val="dk1"/>
                </a:solidFill>
                <a:hlinkClick r:id="rId7"/>
              </a:rPr>
              <a:t>https://</a:t>
            </a:r>
            <a:r>
              <a:rPr lang="en-US" sz="1000" dirty="0" err="1">
                <a:solidFill>
                  <a:schemeClr val="dk1"/>
                </a:solidFill>
                <a:hlinkClick r:id="rId7"/>
              </a:rPr>
              <a:t>www.youtube.com</a:t>
            </a:r>
            <a:r>
              <a:rPr lang="en-US" sz="1000" dirty="0">
                <a:solidFill>
                  <a:schemeClr val="dk1"/>
                </a:solidFill>
                <a:hlinkClick r:id="rId7"/>
              </a:rPr>
              <a:t>/</a:t>
            </a:r>
            <a:r>
              <a:rPr lang="en-US" sz="1000" dirty="0" err="1">
                <a:solidFill>
                  <a:schemeClr val="dk1"/>
                </a:solidFill>
                <a:hlinkClick r:id="rId7"/>
              </a:rPr>
              <a:t>watch?v</a:t>
            </a:r>
            <a:r>
              <a:rPr lang="en-US" sz="1000" dirty="0">
                <a:solidFill>
                  <a:schemeClr val="dk1"/>
                </a:solidFill>
                <a:hlinkClick r:id="rId7"/>
              </a:rPr>
              <a:t>=lfbImB0_rKY&amp;ab_channel=</a:t>
            </a:r>
            <a:r>
              <a:rPr lang="en-US" sz="1000" dirty="0" err="1">
                <a:solidFill>
                  <a:schemeClr val="dk1"/>
                </a:solidFill>
                <a:hlinkClick r:id="rId7"/>
              </a:rPr>
              <a:t>Newsshooter</a:t>
            </a:r>
            <a:endParaRPr sz="1000" dirty="0">
              <a:solidFill>
                <a:schemeClr val="dk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6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2256944" y="1468561"/>
            <a:ext cx="7007808" cy="62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200" b="0" dirty="0"/>
              <a:t>My awesome </a:t>
            </a:r>
            <a:br>
              <a:rPr lang="en-US" sz="3200" b="0" dirty="0"/>
            </a:br>
            <a:r>
              <a:rPr lang="en-US" sz="3200" b="0" dirty="0"/>
              <a:t>collaborators + advisors</a:t>
            </a:r>
            <a:endParaRPr sz="3200" b="0" dirty="0"/>
          </a:p>
        </p:txBody>
      </p:sp>
      <p:sp>
        <p:nvSpPr>
          <p:cNvPr id="116" name="Google Shape;116;p18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8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748225-651A-4C1D-B77E-5C55C999F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8" y="456269"/>
            <a:ext cx="2306053" cy="263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CB8164-AAD7-90BA-1BFF-7739BF0BF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4" y="3351524"/>
            <a:ext cx="2306053" cy="270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417030B-2D85-BBB1-2A49-8730DB3FE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26" y="3361493"/>
            <a:ext cx="2667001" cy="275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D0F40F2-9030-793A-B483-77A54D10E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92" y="3362983"/>
            <a:ext cx="2408630" cy="276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889501-0408-5232-FF79-0DE1BD76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36" y="159579"/>
            <a:ext cx="2758489" cy="293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AA59D32-2C32-4097-3EDC-FB8F9C01F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36" y="3351524"/>
            <a:ext cx="2758490" cy="276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956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900" dirty="0"/>
              <a:t>Synthetic data is flooding the web, where it (unknowingly) becomes training data…</a:t>
            </a:r>
            <a:endParaRPr sz="2900" dirty="0"/>
          </a:p>
        </p:txBody>
      </p:sp>
      <p:sp>
        <p:nvSpPr>
          <p:cNvPr id="77" name="Google Shape;77;p14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4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" name="Google Shape;79;p14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0" name="Google Shape;80;p14"/>
          <p:cNvPicPr preferRelativeResize="0"/>
          <p:nvPr/>
        </p:nvPicPr>
        <p:blipFill rotWithShape="1">
          <a:blip r:embed="rId3">
            <a:alphaModFix/>
          </a:blip>
          <a:srcRect b="7123"/>
          <a:stretch/>
        </p:blipFill>
        <p:spPr>
          <a:xfrm>
            <a:off x="2790493" y="1371600"/>
            <a:ext cx="6698169" cy="468572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10002399" y="5425966"/>
            <a:ext cx="2010685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Sina </a:t>
            </a:r>
            <a:r>
              <a:rPr lang="en-US" sz="1000" dirty="0" err="1">
                <a:solidFill>
                  <a:schemeClr val="dk1"/>
                </a:solidFill>
              </a:rPr>
              <a:t>Alemohammad</a:t>
            </a:r>
            <a:r>
              <a:rPr lang="en-US" sz="1000" dirty="0">
                <a:solidFill>
                  <a:schemeClr val="dk1"/>
                </a:solidFill>
              </a:rPr>
              <a:t> et al.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hlinkClick r:id="rId4"/>
              </a:rPr>
              <a:t>https://</a:t>
            </a:r>
            <a:r>
              <a:rPr lang="en-US" sz="1000" dirty="0" err="1">
                <a:solidFill>
                  <a:schemeClr val="dk1"/>
                </a:solidFill>
                <a:hlinkClick r:id="rId4"/>
              </a:rPr>
              <a:t>arxiv.org</a:t>
            </a:r>
            <a:r>
              <a:rPr lang="en-US" sz="1000" dirty="0">
                <a:solidFill>
                  <a:schemeClr val="dk1"/>
                </a:solidFill>
                <a:hlinkClick r:id="rId4"/>
              </a:rPr>
              <a:t>/abs/2307.01850</a:t>
            </a:r>
            <a:endParaRPr sz="1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900" dirty="0"/>
              <a:t>They can be helpful to learn discriminative models…</a:t>
            </a:r>
            <a:endParaRPr sz="2900" dirty="0"/>
          </a:p>
        </p:txBody>
      </p:sp>
      <p:sp>
        <p:nvSpPr>
          <p:cNvPr id="77" name="Google Shape;77;p14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4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" name="Google Shape;79;p14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" name="Google Shape;81;p14"/>
          <p:cNvSpPr txBox="1"/>
          <p:nvPr/>
        </p:nvSpPr>
        <p:spPr>
          <a:xfrm>
            <a:off x="7044610" y="5768462"/>
            <a:ext cx="3478684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Tian and Fan et al. </a:t>
            </a:r>
            <a:r>
              <a:rPr lang="en-US" sz="1000" dirty="0">
                <a:solidFill>
                  <a:schemeClr val="dk1"/>
                </a:solidFill>
                <a:hlinkClick r:id="rId3"/>
              </a:rPr>
              <a:t>https://</a:t>
            </a:r>
            <a:r>
              <a:rPr lang="en-US" sz="1000" dirty="0" err="1">
                <a:solidFill>
                  <a:schemeClr val="dk1"/>
                </a:solidFill>
                <a:hlinkClick r:id="rId3"/>
              </a:rPr>
              <a:t>arxiv.org</a:t>
            </a:r>
            <a:r>
              <a:rPr lang="en-US" sz="1000" dirty="0">
                <a:solidFill>
                  <a:schemeClr val="dk1"/>
                </a:solidFill>
                <a:hlinkClick r:id="rId3"/>
              </a:rPr>
              <a:t>/abs/2312.17742</a:t>
            </a:r>
            <a:endParaRPr lang="en-US" sz="1000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12461B-3150-FDC2-BAAD-44D45320C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587" y="1446299"/>
            <a:ext cx="5328731" cy="4475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CEDB87-484B-366A-4F74-09D1B131A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82" y="2101691"/>
            <a:ext cx="4910883" cy="3137509"/>
          </a:xfrm>
          <a:prstGeom prst="rect">
            <a:avLst/>
          </a:prstGeom>
        </p:spPr>
      </p:pic>
      <p:sp>
        <p:nvSpPr>
          <p:cNvPr id="4" name="Google Shape;81;p14">
            <a:extLst>
              <a:ext uri="{FF2B5EF4-FFF2-40B4-BE49-F238E27FC236}">
                <a16:creationId xmlns:a16="http://schemas.microsoft.com/office/drawing/2014/main" id="{F6DEF7BC-5E66-0D4D-FE86-E438586BF55C}"/>
              </a:ext>
            </a:extLst>
          </p:cNvPr>
          <p:cNvSpPr txBox="1"/>
          <p:nvPr/>
        </p:nvSpPr>
        <p:spPr>
          <a:xfrm>
            <a:off x="1913145" y="5239200"/>
            <a:ext cx="3478684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Azizi et al. </a:t>
            </a:r>
            <a:r>
              <a:rPr lang="en-US" sz="1000" dirty="0">
                <a:solidFill>
                  <a:schemeClr val="dk1"/>
                </a:solidFill>
                <a:hlinkClick r:id="rId6"/>
              </a:rPr>
              <a:t>https://arxiv.org/abs/2304.08466</a:t>
            </a:r>
            <a:endParaRPr lang="en-US" sz="1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1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900" dirty="0"/>
              <a:t>… but “self-consuming generative models go MAD”!!</a:t>
            </a:r>
            <a:endParaRPr sz="2900" dirty="0"/>
          </a:p>
        </p:txBody>
      </p:sp>
      <p:sp>
        <p:nvSpPr>
          <p:cNvPr id="87" name="Google Shape;87;p15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5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" name="Google Shape;89;p15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0" name="Google Shape;90;p15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78821" b="40011"/>
          <a:stretch/>
        </p:blipFill>
        <p:spPr>
          <a:xfrm>
            <a:off x="1660207" y="1383430"/>
            <a:ext cx="1897381" cy="37337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1;p14">
            <a:extLst>
              <a:ext uri="{FF2B5EF4-FFF2-40B4-BE49-F238E27FC236}">
                <a16:creationId xmlns:a16="http://schemas.microsoft.com/office/drawing/2014/main" id="{FFE7110B-E9DD-AF40-8C2B-245B1A8F9173}"/>
              </a:ext>
            </a:extLst>
          </p:cNvPr>
          <p:cNvSpPr txBox="1"/>
          <p:nvPr/>
        </p:nvSpPr>
        <p:spPr>
          <a:xfrm>
            <a:off x="10002399" y="5425966"/>
            <a:ext cx="2010685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Sina </a:t>
            </a:r>
            <a:r>
              <a:rPr lang="en-US" sz="1000" dirty="0" err="1">
                <a:solidFill>
                  <a:schemeClr val="dk1"/>
                </a:solidFill>
              </a:rPr>
              <a:t>Alemohammad</a:t>
            </a:r>
            <a:r>
              <a:rPr lang="en-US" sz="1000" dirty="0">
                <a:solidFill>
                  <a:schemeClr val="dk1"/>
                </a:solidFill>
              </a:rPr>
              <a:t> et al.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hlinkClick r:id="rId4"/>
              </a:rPr>
              <a:t>https://</a:t>
            </a:r>
            <a:r>
              <a:rPr lang="en-US" sz="1000" dirty="0" err="1">
                <a:solidFill>
                  <a:schemeClr val="dk1"/>
                </a:solidFill>
                <a:hlinkClick r:id="rId4"/>
              </a:rPr>
              <a:t>arxiv.org</a:t>
            </a:r>
            <a:r>
              <a:rPr lang="en-US" sz="1000" dirty="0">
                <a:solidFill>
                  <a:schemeClr val="dk1"/>
                </a:solidFill>
                <a:hlinkClick r:id="rId4"/>
              </a:rPr>
              <a:t>/abs/2307.01850</a:t>
            </a:r>
            <a:endParaRPr sz="1000" dirty="0">
              <a:solidFill>
                <a:schemeClr val="dk1"/>
              </a:solidFill>
            </a:endParaRPr>
          </a:p>
        </p:txBody>
      </p:sp>
      <p:sp>
        <p:nvSpPr>
          <p:cNvPr id="3" name="Google Shape;86;p15">
            <a:extLst>
              <a:ext uri="{FF2B5EF4-FFF2-40B4-BE49-F238E27FC236}">
                <a16:creationId xmlns:a16="http://schemas.microsoft.com/office/drawing/2014/main" id="{70E9502D-1B32-FFCC-5901-E98B810A4A8E}"/>
              </a:ext>
            </a:extLst>
          </p:cNvPr>
          <p:cNvSpPr txBox="1">
            <a:spLocks/>
          </p:cNvSpPr>
          <p:nvPr/>
        </p:nvSpPr>
        <p:spPr>
          <a:xfrm>
            <a:off x="3165146" y="5360667"/>
            <a:ext cx="594885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3629"/>
              </a:buClr>
              <a:buSzPts val="1900"/>
              <a:buFont typeface="Georgia"/>
              <a:buNone/>
              <a:defRPr sz="1900" b="1" i="0" u="none" strike="noStrike" cap="none">
                <a:solidFill>
                  <a:srgbClr val="4E362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StyleGAN-2 re-trained from synthetic images sampled from the previous generation model.</a:t>
            </a:r>
          </a:p>
        </p:txBody>
      </p:sp>
    </p:spTree>
    <p:extLst>
      <p:ext uri="{BB962C8B-B14F-4D97-AF65-F5344CB8AC3E}">
        <p14:creationId xmlns:p14="http://schemas.microsoft.com/office/powerpoint/2010/main" val="89874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900" dirty="0"/>
              <a:t>… but “self-consuming generative models go MAD”!!</a:t>
            </a:r>
            <a:endParaRPr sz="2900" dirty="0"/>
          </a:p>
        </p:txBody>
      </p:sp>
      <p:sp>
        <p:nvSpPr>
          <p:cNvPr id="87" name="Google Shape;87;p15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5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" name="Google Shape;89;p15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0" name="Google Shape;90;p15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59774" b="40011"/>
          <a:stretch/>
        </p:blipFill>
        <p:spPr>
          <a:xfrm>
            <a:off x="1660207" y="1383430"/>
            <a:ext cx="3603771" cy="37337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1;p14">
            <a:extLst>
              <a:ext uri="{FF2B5EF4-FFF2-40B4-BE49-F238E27FC236}">
                <a16:creationId xmlns:a16="http://schemas.microsoft.com/office/drawing/2014/main" id="{FFE7110B-E9DD-AF40-8C2B-245B1A8F9173}"/>
              </a:ext>
            </a:extLst>
          </p:cNvPr>
          <p:cNvSpPr txBox="1"/>
          <p:nvPr/>
        </p:nvSpPr>
        <p:spPr>
          <a:xfrm>
            <a:off x="10002399" y="5425966"/>
            <a:ext cx="2010685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Sina </a:t>
            </a:r>
            <a:r>
              <a:rPr lang="en-US" sz="1000" dirty="0" err="1">
                <a:solidFill>
                  <a:schemeClr val="dk1"/>
                </a:solidFill>
              </a:rPr>
              <a:t>Alemohammad</a:t>
            </a:r>
            <a:r>
              <a:rPr lang="en-US" sz="1000" dirty="0">
                <a:solidFill>
                  <a:schemeClr val="dk1"/>
                </a:solidFill>
              </a:rPr>
              <a:t> et al.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hlinkClick r:id="rId4"/>
              </a:rPr>
              <a:t>https://</a:t>
            </a:r>
            <a:r>
              <a:rPr lang="en-US" sz="1000" dirty="0" err="1">
                <a:solidFill>
                  <a:schemeClr val="dk1"/>
                </a:solidFill>
                <a:hlinkClick r:id="rId4"/>
              </a:rPr>
              <a:t>arxiv.org</a:t>
            </a:r>
            <a:r>
              <a:rPr lang="en-US" sz="1000" dirty="0">
                <a:solidFill>
                  <a:schemeClr val="dk1"/>
                </a:solidFill>
                <a:hlinkClick r:id="rId4"/>
              </a:rPr>
              <a:t>/abs/2307.01850</a:t>
            </a:r>
            <a:endParaRPr sz="1000" dirty="0">
              <a:solidFill>
                <a:schemeClr val="dk1"/>
              </a:solidFill>
            </a:endParaRPr>
          </a:p>
        </p:txBody>
      </p:sp>
      <p:sp>
        <p:nvSpPr>
          <p:cNvPr id="3" name="Google Shape;86;p15">
            <a:extLst>
              <a:ext uri="{FF2B5EF4-FFF2-40B4-BE49-F238E27FC236}">
                <a16:creationId xmlns:a16="http://schemas.microsoft.com/office/drawing/2014/main" id="{70E9502D-1B32-FFCC-5901-E98B810A4A8E}"/>
              </a:ext>
            </a:extLst>
          </p:cNvPr>
          <p:cNvSpPr txBox="1">
            <a:spLocks/>
          </p:cNvSpPr>
          <p:nvPr/>
        </p:nvSpPr>
        <p:spPr>
          <a:xfrm>
            <a:off x="3165146" y="5360667"/>
            <a:ext cx="594885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3629"/>
              </a:buClr>
              <a:buSzPts val="1900"/>
              <a:buFont typeface="Georgia"/>
              <a:buNone/>
              <a:defRPr sz="1900" b="1" i="0" u="none" strike="noStrike" cap="none">
                <a:solidFill>
                  <a:srgbClr val="4E362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StyleGAN-2 re-trained from synthetic images sampled from the previous generation model.</a:t>
            </a:r>
          </a:p>
        </p:txBody>
      </p:sp>
    </p:spTree>
    <p:extLst>
      <p:ext uri="{BB962C8B-B14F-4D97-AF65-F5344CB8AC3E}">
        <p14:creationId xmlns:p14="http://schemas.microsoft.com/office/powerpoint/2010/main" val="340926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900" dirty="0"/>
              <a:t>… but “self-consuming generative models go MAD”!!</a:t>
            </a:r>
            <a:endParaRPr sz="2900" dirty="0"/>
          </a:p>
        </p:txBody>
      </p:sp>
      <p:sp>
        <p:nvSpPr>
          <p:cNvPr id="87" name="Google Shape;87;p15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5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" name="Google Shape;89;p15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0" name="Google Shape;90;p15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40011"/>
          <a:stretch/>
        </p:blipFill>
        <p:spPr>
          <a:xfrm>
            <a:off x="1660207" y="1383430"/>
            <a:ext cx="8958735" cy="37337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1;p14">
            <a:extLst>
              <a:ext uri="{FF2B5EF4-FFF2-40B4-BE49-F238E27FC236}">
                <a16:creationId xmlns:a16="http://schemas.microsoft.com/office/drawing/2014/main" id="{FFE7110B-E9DD-AF40-8C2B-245B1A8F9173}"/>
              </a:ext>
            </a:extLst>
          </p:cNvPr>
          <p:cNvSpPr txBox="1"/>
          <p:nvPr/>
        </p:nvSpPr>
        <p:spPr>
          <a:xfrm>
            <a:off x="10002399" y="5425966"/>
            <a:ext cx="2010685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Sina </a:t>
            </a:r>
            <a:r>
              <a:rPr lang="en-US" sz="1000" dirty="0" err="1">
                <a:solidFill>
                  <a:schemeClr val="dk1"/>
                </a:solidFill>
              </a:rPr>
              <a:t>Alemohammad</a:t>
            </a:r>
            <a:r>
              <a:rPr lang="en-US" sz="1000" dirty="0">
                <a:solidFill>
                  <a:schemeClr val="dk1"/>
                </a:solidFill>
              </a:rPr>
              <a:t> et al.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hlinkClick r:id="rId4"/>
              </a:rPr>
              <a:t>https://</a:t>
            </a:r>
            <a:r>
              <a:rPr lang="en-US" sz="1000" dirty="0" err="1">
                <a:solidFill>
                  <a:schemeClr val="dk1"/>
                </a:solidFill>
                <a:hlinkClick r:id="rId4"/>
              </a:rPr>
              <a:t>arxiv.org</a:t>
            </a:r>
            <a:r>
              <a:rPr lang="en-US" sz="1000" dirty="0">
                <a:solidFill>
                  <a:schemeClr val="dk1"/>
                </a:solidFill>
                <a:hlinkClick r:id="rId4"/>
              </a:rPr>
              <a:t>/abs/2307.01850</a:t>
            </a:r>
            <a:endParaRPr sz="1000" dirty="0">
              <a:solidFill>
                <a:schemeClr val="dk1"/>
              </a:solidFill>
            </a:endParaRPr>
          </a:p>
        </p:txBody>
      </p:sp>
      <p:sp>
        <p:nvSpPr>
          <p:cNvPr id="3" name="Google Shape;86;p15">
            <a:extLst>
              <a:ext uri="{FF2B5EF4-FFF2-40B4-BE49-F238E27FC236}">
                <a16:creationId xmlns:a16="http://schemas.microsoft.com/office/drawing/2014/main" id="{70E9502D-1B32-FFCC-5901-E98B810A4A8E}"/>
              </a:ext>
            </a:extLst>
          </p:cNvPr>
          <p:cNvSpPr txBox="1">
            <a:spLocks/>
          </p:cNvSpPr>
          <p:nvPr/>
        </p:nvSpPr>
        <p:spPr>
          <a:xfrm>
            <a:off x="3165146" y="5360667"/>
            <a:ext cx="594885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3629"/>
              </a:buClr>
              <a:buSzPts val="1900"/>
              <a:buFont typeface="Georgia"/>
              <a:buNone/>
              <a:defRPr sz="1900" b="1" i="0" u="none" strike="noStrike" cap="none">
                <a:solidFill>
                  <a:srgbClr val="4E362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StyleGAN-2 re-trained from synthetic images sampled from the previous generation model.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900" dirty="0"/>
              <a:t>How to stop the </a:t>
            </a:r>
            <a:r>
              <a:rPr lang="en-US" sz="2900" dirty="0" err="1"/>
              <a:t>MADness</a:t>
            </a:r>
            <a:r>
              <a:rPr lang="en-US" sz="2900" dirty="0"/>
              <a:t>?</a:t>
            </a:r>
            <a:endParaRPr sz="2900" dirty="0"/>
          </a:p>
        </p:txBody>
      </p:sp>
      <p:sp>
        <p:nvSpPr>
          <p:cNvPr id="87" name="Google Shape;87;p15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5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" name="Google Shape;89;p15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0" name="Google Shape;90;p15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b="40011"/>
          <a:stretch/>
        </p:blipFill>
        <p:spPr>
          <a:xfrm>
            <a:off x="890588" y="1462525"/>
            <a:ext cx="6569096" cy="27378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6;p15">
            <a:extLst>
              <a:ext uri="{FF2B5EF4-FFF2-40B4-BE49-F238E27FC236}">
                <a16:creationId xmlns:a16="http://schemas.microsoft.com/office/drawing/2014/main" id="{70E9502D-1B32-FFCC-5901-E98B810A4A8E}"/>
              </a:ext>
            </a:extLst>
          </p:cNvPr>
          <p:cNvSpPr txBox="1">
            <a:spLocks/>
          </p:cNvSpPr>
          <p:nvPr/>
        </p:nvSpPr>
        <p:spPr>
          <a:xfrm>
            <a:off x="451801" y="4367494"/>
            <a:ext cx="7630653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3629"/>
              </a:buClr>
              <a:buSzPts val="1900"/>
              <a:buFont typeface="Georgia"/>
              <a:buNone/>
              <a:defRPr sz="1900" b="1" i="0" u="none" strike="noStrike" cap="none">
                <a:solidFill>
                  <a:srgbClr val="4E362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Mix in “sufficient” portion of real data during each generation. </a:t>
            </a:r>
            <a:r>
              <a:rPr lang="en-US" sz="1600" b="0" i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1600" b="0" i="1" dirty="0" err="1">
                <a:solidFill>
                  <a:schemeClr val="accent2">
                    <a:lumMod val="75000"/>
                  </a:schemeClr>
                </a:solidFill>
              </a:rPr>
              <a:t>Alemohammad</a:t>
            </a:r>
            <a:r>
              <a:rPr lang="en-US" sz="1600" b="0" i="1" dirty="0">
                <a:solidFill>
                  <a:schemeClr val="accent2">
                    <a:lumMod val="75000"/>
                  </a:schemeClr>
                </a:solidFill>
              </a:rPr>
              <a:t> et al.; Bertrand et al.)</a:t>
            </a:r>
          </a:p>
        </p:txBody>
      </p:sp>
      <p:pic>
        <p:nvPicPr>
          <p:cNvPr id="4" name="Google Shape;101;p16">
            <a:extLst>
              <a:ext uri="{FF2B5EF4-FFF2-40B4-BE49-F238E27FC236}">
                <a16:creationId xmlns:a16="http://schemas.microsoft.com/office/drawing/2014/main" id="{7E3EC20C-BC4D-B06C-3723-C8E3349FEBB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81848" y="1462526"/>
            <a:ext cx="3044184" cy="37821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0;p16">
            <a:extLst>
              <a:ext uri="{FF2B5EF4-FFF2-40B4-BE49-F238E27FC236}">
                <a16:creationId xmlns:a16="http://schemas.microsoft.com/office/drawing/2014/main" id="{5F9EE985-4302-5C3E-A9B9-493FF1CA55F2}"/>
              </a:ext>
            </a:extLst>
          </p:cNvPr>
          <p:cNvSpPr txBox="1"/>
          <p:nvPr/>
        </p:nvSpPr>
        <p:spPr>
          <a:xfrm>
            <a:off x="10142483" y="5395474"/>
            <a:ext cx="1916092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</a:rPr>
              <a:t>https://</a:t>
            </a:r>
            <a:r>
              <a:rPr lang="en-US" sz="800" dirty="0" err="1">
                <a:solidFill>
                  <a:schemeClr val="dk1"/>
                </a:solidFill>
              </a:rPr>
              <a:t>www.cartoonstock.com</a:t>
            </a:r>
            <a:r>
              <a:rPr lang="en-US" sz="800" dirty="0">
                <a:solidFill>
                  <a:schemeClr val="dk1"/>
                </a:solidFill>
              </a:rPr>
              <a:t>/</a:t>
            </a:r>
            <a:r>
              <a:rPr lang="en-US" sz="800" dirty="0" err="1">
                <a:solidFill>
                  <a:schemeClr val="dk1"/>
                </a:solidFill>
              </a:rPr>
              <a:t>cartoon?searchID</a:t>
            </a:r>
            <a:r>
              <a:rPr lang="en-US" sz="800" dirty="0">
                <a:solidFill>
                  <a:schemeClr val="dk1"/>
                </a:solidFill>
              </a:rPr>
              <a:t>=CS116071&amp;type=store</a:t>
            </a:r>
            <a:endParaRPr sz="800" dirty="0">
              <a:solidFill>
                <a:schemeClr val="dk1"/>
              </a:solidFill>
            </a:endParaRPr>
          </a:p>
        </p:txBody>
      </p:sp>
      <p:sp>
        <p:nvSpPr>
          <p:cNvPr id="6" name="Google Shape;86;p15">
            <a:extLst>
              <a:ext uri="{FF2B5EF4-FFF2-40B4-BE49-F238E27FC236}">
                <a16:creationId xmlns:a16="http://schemas.microsoft.com/office/drawing/2014/main" id="{B1DFA211-C4E0-85DD-93D1-8B4E8CCC73F7}"/>
              </a:ext>
            </a:extLst>
          </p:cNvPr>
          <p:cNvSpPr txBox="1">
            <a:spLocks/>
          </p:cNvSpPr>
          <p:nvPr/>
        </p:nvSpPr>
        <p:spPr>
          <a:xfrm>
            <a:off x="359809" y="5130994"/>
            <a:ext cx="7630653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3629"/>
              </a:buClr>
              <a:buSzPts val="1900"/>
              <a:buFont typeface="Georgia"/>
              <a:buNone/>
              <a:defRPr sz="1900" b="1" i="0" u="none" strike="noStrike" cap="none">
                <a:solidFill>
                  <a:srgbClr val="4E362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Can we somehow 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(auto-)correct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the synthesized examples?</a:t>
            </a:r>
            <a:endParaRPr lang="en-US" sz="16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176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900" dirty="0"/>
              <a:t>We use auto-correct every day…</a:t>
            </a:r>
            <a:endParaRPr sz="2900" dirty="0"/>
          </a:p>
        </p:txBody>
      </p:sp>
      <p:sp>
        <p:nvSpPr>
          <p:cNvPr id="87" name="Google Shape;87;p15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5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" name="Google Shape;89;p15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DA566BC-6046-A2F8-1B8F-D19A399DE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92" y="1360868"/>
            <a:ext cx="7772400" cy="1535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824D44-B6D5-ED4D-D798-6DE151825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58" y="3105662"/>
            <a:ext cx="10142531" cy="2714355"/>
          </a:xfrm>
          <a:prstGeom prst="rect">
            <a:avLst/>
          </a:prstGeom>
        </p:spPr>
      </p:pic>
      <p:sp>
        <p:nvSpPr>
          <p:cNvPr id="9" name="Google Shape;100;p16">
            <a:extLst>
              <a:ext uri="{FF2B5EF4-FFF2-40B4-BE49-F238E27FC236}">
                <a16:creationId xmlns:a16="http://schemas.microsoft.com/office/drawing/2014/main" id="{DEAB2A14-6787-59DB-B856-9DBEE9E8F170}"/>
              </a:ext>
            </a:extLst>
          </p:cNvPr>
          <p:cNvSpPr txBox="1"/>
          <p:nvPr/>
        </p:nvSpPr>
        <p:spPr>
          <a:xfrm>
            <a:off x="7203991" y="5819843"/>
            <a:ext cx="4287795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chemeClr val="dk1"/>
                </a:solidFill>
              </a:rPr>
              <a:t>Welleck</a:t>
            </a:r>
            <a:r>
              <a:rPr lang="en-US" sz="900" dirty="0">
                <a:solidFill>
                  <a:schemeClr val="dk1"/>
                </a:solidFill>
              </a:rPr>
              <a:t> and Lu et al., https://</a:t>
            </a:r>
            <a:r>
              <a:rPr lang="en-US" sz="900" dirty="0" err="1">
                <a:solidFill>
                  <a:schemeClr val="dk1"/>
                </a:solidFill>
              </a:rPr>
              <a:t>arxiv.org</a:t>
            </a:r>
            <a:r>
              <a:rPr lang="en-US" sz="900" dirty="0">
                <a:solidFill>
                  <a:schemeClr val="dk1"/>
                </a:solidFill>
              </a:rPr>
              <a:t>/abs/2211.00053</a:t>
            </a:r>
            <a:endParaRPr sz="900" dirty="0">
              <a:solidFill>
                <a:schemeClr val="dk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A6707E3-5F03-510F-7CDA-5631D8886E26}"/>
              </a:ext>
            </a:extLst>
          </p:cNvPr>
          <p:cNvSpPr/>
          <p:nvPr/>
        </p:nvSpPr>
        <p:spPr>
          <a:xfrm>
            <a:off x="926758" y="4621427"/>
            <a:ext cx="1346887" cy="109975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CD17D5-5734-4EC0-E90C-3F568CE4A8DB}"/>
              </a:ext>
            </a:extLst>
          </p:cNvPr>
          <p:cNvSpPr txBox="1"/>
          <p:nvPr/>
        </p:nvSpPr>
        <p:spPr>
          <a:xfrm>
            <a:off x="8933935" y="1706865"/>
            <a:ext cx="3124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Georgia" panose="02040502050405020303" pitchFamily="18" charset="0"/>
              </a:rPr>
              <a:t>For video generation, can we rely on the law of physics for correction?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122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220575" y="364775"/>
            <a:ext cx="1183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900" dirty="0"/>
              <a:t>Why self-correct? Our theoretical results…</a:t>
            </a:r>
            <a:endParaRPr sz="2900" i="1" dirty="0"/>
          </a:p>
        </p:txBody>
      </p:sp>
      <p:sp>
        <p:nvSpPr>
          <p:cNvPr id="134" name="Google Shape;134;p20"/>
          <p:cNvSpPr/>
          <p:nvPr/>
        </p:nvSpPr>
        <p:spPr>
          <a:xfrm rot="10800000" flipH="1">
            <a:off x="890588" y="6367613"/>
            <a:ext cx="2667000" cy="3237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0"/>
          <p:cNvSpPr/>
          <p:nvPr/>
        </p:nvSpPr>
        <p:spPr>
          <a:xfrm rot="10800000" flipH="1">
            <a:off x="10548937" y="6577013"/>
            <a:ext cx="1033500" cy="114300"/>
          </a:xfrm>
          <a:prstGeom prst="rect">
            <a:avLst/>
          </a:prstGeom>
          <a:solidFill>
            <a:srgbClr val="4E3629"/>
          </a:solidFill>
          <a:ln w="12700" cap="flat" cmpd="sng">
            <a:solidFill>
              <a:srgbClr val="4E36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20"/>
          <p:cNvCxnSpPr/>
          <p:nvPr/>
        </p:nvCxnSpPr>
        <p:spPr>
          <a:xfrm>
            <a:off x="19050" y="1295400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ED1C2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7872E7FD-C848-925F-CD99-2B10E4B1B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1" y="1747365"/>
            <a:ext cx="5632784" cy="1420380"/>
          </a:xfrm>
          <a:prstGeom prst="rect">
            <a:avLst/>
          </a:prstGeom>
        </p:spPr>
      </p:pic>
      <p:pic>
        <p:nvPicPr>
          <p:cNvPr id="10" name="Picture 9" descr="A math equations on a purple background&#10;&#10;Description automatically generated">
            <a:extLst>
              <a:ext uri="{FF2B5EF4-FFF2-40B4-BE49-F238E27FC236}">
                <a16:creationId xmlns:a16="http://schemas.microsoft.com/office/drawing/2014/main" id="{BE5D4466-8ED8-454D-40BA-73ED83284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52" y="3173955"/>
            <a:ext cx="5632783" cy="2604029"/>
          </a:xfrm>
          <a:prstGeom prst="rect">
            <a:avLst/>
          </a:prstGeom>
        </p:spPr>
      </p:pic>
      <p:pic>
        <p:nvPicPr>
          <p:cNvPr id="12" name="Picture 11" descr="A white paper with black text and symbols&#10;&#10;Description automatically generated">
            <a:extLst>
              <a:ext uri="{FF2B5EF4-FFF2-40B4-BE49-F238E27FC236}">
                <a16:creationId xmlns:a16="http://schemas.microsoft.com/office/drawing/2014/main" id="{F366FD3B-485D-9741-FC57-8EF0B6295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935" y="2359582"/>
            <a:ext cx="6393731" cy="26929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|5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Brown School of Public Health">
      <a:dk1>
        <a:srgbClr val="000000"/>
      </a:dk1>
      <a:lt1>
        <a:srgbClr val="FFFFFF"/>
      </a:lt1>
      <a:dk2>
        <a:srgbClr val="4E3628"/>
      </a:dk2>
      <a:lt2>
        <a:srgbClr val="ED1C24"/>
      </a:lt2>
      <a:accent1>
        <a:srgbClr val="AF1685"/>
      </a:accent1>
      <a:accent2>
        <a:srgbClr val="0095C8"/>
      </a:accent2>
      <a:accent3>
        <a:srgbClr val="ABAD23"/>
      </a:accent3>
      <a:accent4>
        <a:srgbClr val="009D85"/>
      </a:accent4>
      <a:accent5>
        <a:srgbClr val="DE7C00"/>
      </a:accent5>
      <a:accent6>
        <a:srgbClr val="FDB91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509</Words>
  <Application>Microsoft Macintosh PowerPoint</Application>
  <PresentationFormat>Widescreen</PresentationFormat>
  <Paragraphs>53</Paragraphs>
  <Slides>19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Georgia</vt:lpstr>
      <vt:lpstr>Wingdings</vt:lpstr>
      <vt:lpstr>Office Theme</vt:lpstr>
      <vt:lpstr>  Self-Correcting Self-Consuming Loops For Generative Model Training</vt:lpstr>
      <vt:lpstr>Synthetic data is flooding the web, where it (unknowingly) becomes training data…</vt:lpstr>
      <vt:lpstr>They can be helpful to learn discriminative models…</vt:lpstr>
      <vt:lpstr>… but “self-consuming generative models go MAD”!!</vt:lpstr>
      <vt:lpstr>… but “self-consuming generative models go MAD”!!</vt:lpstr>
      <vt:lpstr>… but “self-consuming generative models go MAD”!!</vt:lpstr>
      <vt:lpstr>How to stop the MADness?</vt:lpstr>
      <vt:lpstr>We use auto-correct every day…</vt:lpstr>
      <vt:lpstr>Why self-correct? Our theoretical results…</vt:lpstr>
      <vt:lpstr>Why self-correct? Our theoretical results…</vt:lpstr>
      <vt:lpstr>We start from human motion synthesis</vt:lpstr>
      <vt:lpstr>We start from human motion synthesis</vt:lpstr>
      <vt:lpstr>How? fixing motions using a physics simulator in “self-correcting self-consuming loop”</vt:lpstr>
      <vt:lpstr>Self-correcting self-consuming does not go MAD</vt:lpstr>
      <vt:lpstr>Zooming into the physics correction function</vt:lpstr>
      <vt:lpstr>Zooming into the physics correction function</vt:lpstr>
      <vt:lpstr>Follow-up questions  1. Self-consuming  generative modeling  How to stabilize self-consuming  generative models for other  modalities (e.g. text, image)?</vt:lpstr>
      <vt:lpstr>Follow-up questions  2. “Vanilla” generative modeling  How to make  general-purpose video  generative models better  understand physics?</vt:lpstr>
      <vt:lpstr>My awesome  collaborators + advisors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Gillman, Nate</cp:lastModifiedBy>
  <cp:revision>59</cp:revision>
  <dcterms:modified xsi:type="dcterms:W3CDTF">2024-07-17T19:35:32Z</dcterms:modified>
</cp:coreProperties>
</file>